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  <p:sldId id="264" r:id="rId10"/>
    <p:sldId id="265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5" r:id="rId31"/>
    <p:sldId id="322" r:id="rId32"/>
    <p:sldId id="323" r:id="rId33"/>
    <p:sldId id="324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png>
</file>

<file path=ppt/media/image29.jpeg>
</file>

<file path=ppt/media/image3.jpe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00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889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435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303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00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710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7569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912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910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410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679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A24EB-5A20-4636-A393-E6EBE97943C5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37C779-4EA0-47F2-9B7C-A8F2F0BBBE4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004" y="5719877"/>
            <a:ext cx="1135930" cy="113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516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creativecommons.org/licenses/by-nc-nd/2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5CABB-40C9-49A0-B840-B73ACD2667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Arduino</a:t>
            </a:r>
            <a:r>
              <a:rPr lang="zh-CN" altLang="en-US" dirty="0"/>
              <a:t>入门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9A8955-3520-4CE2-9705-0952583D0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数字端口的输入与输出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43E9F20A-989F-4479-A37B-366A67D7F7BF}"/>
              </a:ext>
            </a:extLst>
          </p:cNvPr>
          <p:cNvGrpSpPr/>
          <p:nvPr/>
        </p:nvGrpSpPr>
        <p:grpSpPr>
          <a:xfrm>
            <a:off x="135876" y="6379995"/>
            <a:ext cx="11580882" cy="338554"/>
            <a:chOff x="48237" y="6488668"/>
            <a:chExt cx="11580882" cy="33855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2F601EFC-030B-4B55-9338-43622F8D3ACE}"/>
                </a:ext>
              </a:extLst>
            </p:cNvPr>
            <p:cNvSpPr/>
            <p:nvPr/>
          </p:nvSpPr>
          <p:spPr>
            <a:xfrm>
              <a:off x="48237" y="6488668"/>
              <a:ext cx="1158088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600" dirty="0">
                  <a:latin typeface="Helvetica Neue"/>
                </a:rPr>
                <a:t>This work is licensed under a </a:t>
              </a:r>
              <a:r>
                <a:rPr lang="en-US" altLang="zh-CN" sz="1600" dirty="0">
                  <a:latin typeface="Helvetica Neue"/>
                  <a:hlinkClick r:id="rId2"/>
                </a:rPr>
                <a:t>Creative Commons Attribution-</a:t>
              </a:r>
              <a:r>
                <a:rPr lang="en-US" altLang="zh-CN" sz="1600" dirty="0" err="1">
                  <a:latin typeface="Helvetica Neue"/>
                  <a:hlinkClick r:id="rId2"/>
                </a:rPr>
                <a:t>NonCommercial</a:t>
              </a:r>
              <a:r>
                <a:rPr lang="en-US" altLang="zh-CN" sz="1600" dirty="0">
                  <a:latin typeface="Helvetica Neue"/>
                  <a:hlinkClick r:id="rId2"/>
                </a:rPr>
                <a:t>-</a:t>
              </a:r>
              <a:r>
                <a:rPr lang="en-US" altLang="zh-CN" sz="1600" dirty="0" err="1">
                  <a:latin typeface="Helvetica Neue"/>
                  <a:hlinkClick r:id="rId2"/>
                </a:rPr>
                <a:t>NoDerivs</a:t>
              </a:r>
              <a:r>
                <a:rPr lang="en-US" altLang="zh-CN" sz="1600" dirty="0">
                  <a:latin typeface="Helvetica Neue"/>
                  <a:hlinkClick r:id="rId2"/>
                </a:rPr>
                <a:t> 2.0 Generic License</a:t>
              </a:r>
              <a:r>
                <a:rPr lang="en-US" altLang="zh-CN" sz="1600" dirty="0">
                  <a:latin typeface="Helvetica Neue"/>
                </a:rPr>
                <a:t>.</a:t>
              </a:r>
              <a:endParaRPr lang="zh-CN" altLang="en-US" sz="1600" dirty="0"/>
            </a:p>
          </p:txBody>
        </p:sp>
        <p:pic>
          <p:nvPicPr>
            <p:cNvPr id="6" name="Picture 2" descr="知识共享许可协议">
              <a:extLst>
                <a:ext uri="{FF2B5EF4-FFF2-40B4-BE49-F238E27FC236}">
                  <a16:creationId xmlns:a16="http://schemas.microsoft.com/office/drawing/2014/main" id="{E16DD38B-5D7E-49CC-925C-D42214375D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57799" y="6531947"/>
              <a:ext cx="838200" cy="295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47606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79DFA1-C981-44E7-8040-36C0E6562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2B9F8C-7AC0-4FE0-998B-0872092D1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AE790D-55D8-4725-B4B2-AC3C4BD138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6" t="26621" r="45684" b="27298"/>
          <a:stretch/>
        </p:blipFill>
        <p:spPr>
          <a:xfrm>
            <a:off x="1113784" y="173206"/>
            <a:ext cx="10240016" cy="600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68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图片 3">
            <a:extLst>
              <a:ext uri="{FF2B5EF4-FFF2-40B4-BE49-F238E27FC236}">
                <a16:creationId xmlns:a16="http://schemas.microsoft.com/office/drawing/2014/main" id="{2B6D7E4B-8AA7-46E8-86B7-848132E0B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0" t="3432" r="39340" b="3683"/>
          <a:stretch>
            <a:fillRect/>
          </a:stretch>
        </p:blipFill>
        <p:spPr bwMode="auto">
          <a:xfrm>
            <a:off x="3359150" y="908050"/>
            <a:ext cx="1671638" cy="499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6" name="文本框 8">
            <a:extLst>
              <a:ext uri="{FF2B5EF4-FFF2-40B4-BE49-F238E27FC236}">
                <a16:creationId xmlns:a16="http://schemas.microsoft.com/office/drawing/2014/main" id="{E5F7C861-9DBE-40ED-86CA-9BBE15627A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750" y="260351"/>
            <a:ext cx="2649538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zh-CN" altLang="en-US" sz="2100" dirty="0"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基本工具</a:t>
            </a:r>
            <a:r>
              <a:rPr lang="en-US" altLang="zh-CN" sz="2100" dirty="0"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——</a:t>
            </a:r>
            <a:r>
              <a:rPr lang="zh-CN" altLang="en-US" sz="2100" dirty="0"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面包板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26627" name="图片 6">
            <a:extLst>
              <a:ext uri="{FF2B5EF4-FFF2-40B4-BE49-F238E27FC236}">
                <a16:creationId xmlns:a16="http://schemas.microsoft.com/office/drawing/2014/main" id="{7B6912B1-AC58-499B-A61E-BAB935E8F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4876" y="312739"/>
            <a:ext cx="1851025" cy="6167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8" name="直接连接符 7">
            <a:extLst>
              <a:ext uri="{FF2B5EF4-FFF2-40B4-BE49-F238E27FC236}">
                <a16:creationId xmlns:a16="http://schemas.microsoft.com/office/drawing/2014/main" id="{9D589551-6DF6-41F5-B5C5-61268C2D3C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02514" y="618332"/>
            <a:ext cx="7938" cy="5556250"/>
          </a:xfrm>
          <a:prstGeom prst="line">
            <a:avLst/>
          </a:prstGeom>
          <a:noFill/>
          <a:ln w="3810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29" name="直接连接符 8">
            <a:extLst>
              <a:ext uri="{FF2B5EF4-FFF2-40B4-BE49-F238E27FC236}">
                <a16:creationId xmlns:a16="http://schemas.microsoft.com/office/drawing/2014/main" id="{E72437DA-0A75-4ACC-9CE9-7EBE739761E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588252" y="1687513"/>
            <a:ext cx="433387" cy="17462"/>
          </a:xfrm>
          <a:prstGeom prst="line">
            <a:avLst/>
          </a:prstGeom>
          <a:noFill/>
          <a:ln w="5715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30" name="直接连接符 9">
            <a:extLst>
              <a:ext uri="{FF2B5EF4-FFF2-40B4-BE49-F238E27FC236}">
                <a16:creationId xmlns:a16="http://schemas.microsoft.com/office/drawing/2014/main" id="{8D7FD325-E72B-4F49-8A20-09A340C7B84E}"/>
              </a:ext>
            </a:extLst>
          </p:cNvPr>
          <p:cNvSpPr>
            <a:spLocks noChangeShapeType="1"/>
          </p:cNvSpPr>
          <p:nvPr/>
        </p:nvSpPr>
        <p:spPr bwMode="auto">
          <a:xfrm>
            <a:off x="8267701" y="1704975"/>
            <a:ext cx="355597" cy="0"/>
          </a:xfrm>
          <a:prstGeom prst="line">
            <a:avLst/>
          </a:prstGeom>
          <a:noFill/>
          <a:ln w="5715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31" name="直接连接符 10">
            <a:extLst>
              <a:ext uri="{FF2B5EF4-FFF2-40B4-BE49-F238E27FC236}">
                <a16:creationId xmlns:a16="http://schemas.microsoft.com/office/drawing/2014/main" id="{223199D7-8C19-4987-89DB-6D895B3FD07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28100" y="571500"/>
            <a:ext cx="7938" cy="5556250"/>
          </a:xfrm>
          <a:prstGeom prst="line">
            <a:avLst/>
          </a:prstGeom>
          <a:noFill/>
          <a:ln w="3810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32" name="直接连接符 11">
            <a:extLst>
              <a:ext uri="{FF2B5EF4-FFF2-40B4-BE49-F238E27FC236}">
                <a16:creationId xmlns:a16="http://schemas.microsoft.com/office/drawing/2014/main" id="{348F8ED0-86FF-48EF-A3A8-798D96A7E3E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036050" y="539750"/>
            <a:ext cx="7938" cy="5556250"/>
          </a:xfrm>
          <a:prstGeom prst="line">
            <a:avLst/>
          </a:prstGeom>
          <a:noFill/>
          <a:ln w="3810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3">
            <a:extLst>
              <a:ext uri="{FF2B5EF4-FFF2-40B4-BE49-F238E27FC236}">
                <a16:creationId xmlns:a16="http://schemas.microsoft.com/office/drawing/2014/main" id="{1C892AEF-3EAA-4C48-97F5-0304D6296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803" r="14018" b="2904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668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EA6531-0EF7-42C6-999A-2C4FBA326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0326" y="1648493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2CF8E6-11B1-4A16-9D1C-7A78AEA4C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0326" y="3108993"/>
            <a:ext cx="10515600" cy="4351338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" name="图片 3" descr="http://g.hiphotos.baidu.com/zhidao/wh%3D600%2C800/sign=cb361ea7d1c8a786be7f42085739e505/adaf2edda3cc7cd963398a843901213fb80e9153.jpg">
            <a:extLst>
              <a:ext uri="{FF2B5EF4-FFF2-40B4-BE49-F238E27FC236}">
                <a16:creationId xmlns:a16="http://schemas.microsoft.com/office/drawing/2014/main" id="{0A71E524-C631-43F4-9CCD-F7FE7C3C7B5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5116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E3CAE2-2FE9-48BC-8DE8-A23BF8B5D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9E4F2F-5574-4002-9D94-64E76E7A1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77E8D2-0443-4C11-B130-66D992BFF3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31" r="12895" b="2678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626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67806C-1A6B-4A66-8559-970C70253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5D8714-28A6-46F0-B00E-04BA699E7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E7D814-FC75-4A45-A886-9D15373E8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50" r="13482" b="26667"/>
          <a:stretch/>
        </p:blipFill>
        <p:spPr>
          <a:xfrm>
            <a:off x="0" y="0"/>
            <a:ext cx="12192000" cy="691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79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19251C-679C-4C45-9469-1CAA5C479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785503-1949-48F3-A3DB-76E583139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3642D9D-0FCF-448B-901A-F30D66B84A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50" r="14200" b="28000"/>
          <a:stretch/>
        </p:blipFill>
        <p:spPr>
          <a:xfrm>
            <a:off x="0" y="4759"/>
            <a:ext cx="12192000" cy="68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9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646A922-EE07-4109-8CC1-32CDBBD58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343" y="0"/>
            <a:ext cx="5734467" cy="6881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0112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BA244F-4291-4DD2-B778-452590A96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Project1 </a:t>
            </a:r>
            <a:r>
              <a:rPr lang="zh-CN" altLang="en-US" dirty="0"/>
              <a:t>点亮小灯泡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F538377-EAC8-4316-AF41-EE951699F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62967" y="1591959"/>
            <a:ext cx="6991685" cy="490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76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ED7C5-A4FC-4FD0-AD1B-A5B88F45F3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442" y="1335212"/>
            <a:ext cx="10684042" cy="3890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indent="304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void setup() {</a:t>
            </a:r>
            <a:endParaRPr lang="en-US" altLang="zh-CN" sz="1400" b="1" i="1" dirty="0"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	</a:t>
            </a:r>
            <a:r>
              <a:rPr lang="en-US" altLang="zh-CN" sz="2800" b="1" i="1" dirty="0" err="1">
                <a:ea typeface="宋体" panose="02010600030101010101" pitchFamily="2" charset="-122"/>
                <a:sym typeface="Times New Roman" panose="02020603050405020304" pitchFamily="18" charset="0"/>
              </a:rPr>
              <a:t>pinMode</a:t>
            </a: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(2, OUTPUT);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	</a:t>
            </a:r>
            <a:r>
              <a:rPr lang="en-US" altLang="zh-CN" sz="2800" b="1" i="1" dirty="0" err="1">
                <a:ea typeface="宋体" panose="02010600030101010101" pitchFamily="2" charset="-122"/>
                <a:sym typeface="Times New Roman" panose="02020603050405020304" pitchFamily="18" charset="0"/>
              </a:rPr>
              <a:t>digitalWrite</a:t>
            </a: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(2,HIGH);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}</a:t>
            </a:r>
            <a:endParaRPr lang="en-US" altLang="zh-CN" sz="1400" b="1" i="1" dirty="0"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void loop() {</a:t>
            </a:r>
            <a:endParaRPr lang="en-US" altLang="zh-CN" sz="1400" b="1" i="1" dirty="0"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}</a:t>
            </a:r>
            <a:endParaRPr lang="en-US" altLang="zh-CN" sz="1400" b="1" i="1" dirty="0"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332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111CA7-8A30-45C6-BBB1-678A93414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安全注意事项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703620-0A49-4048-BE97-7640EF1ED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</a:pPr>
            <a:r>
              <a:rPr lang="zh-CN" altLang="en-US" b="1" dirty="0">
                <a:latin typeface="Franklin Gothic Book" panose="020B0503020102020204" pitchFamily="34" charset="0"/>
                <a:sym typeface="Franklin Gothic Book" panose="020B0503020102020204" pitchFamily="34" charset="0"/>
              </a:rPr>
              <a:t>请在接通电源之前保证电路连接正确，确保无短路现象</a:t>
            </a:r>
            <a:endParaRPr lang="en-US" altLang="zh-CN" b="1" dirty="0">
              <a:latin typeface="Franklin Gothic Book" panose="020B0503020102020204" pitchFamily="34" charset="0"/>
              <a:sym typeface="Franklin Gothic Book" panose="020B0503020102020204" pitchFamily="34" charset="0"/>
            </a:endParaRPr>
          </a:p>
          <a:p>
            <a:pPr>
              <a:spcBef>
                <a:spcPts val="800"/>
              </a:spcBef>
            </a:pPr>
            <a:r>
              <a:rPr lang="zh-CN" altLang="en-US" b="1" dirty="0">
                <a:latin typeface="Franklin Gothic Book" panose="020B0503020102020204" pitchFamily="34" charset="0"/>
                <a:sym typeface="Franklin Gothic Book" panose="020B0503020102020204" pitchFamily="34" charset="0"/>
              </a:rPr>
              <a:t>连接电路过程中请将电路板断电；</a:t>
            </a:r>
          </a:p>
          <a:p>
            <a:pPr>
              <a:spcBef>
                <a:spcPts val="800"/>
              </a:spcBef>
            </a:pPr>
            <a:r>
              <a:rPr lang="zh-CN" altLang="en-US" b="1" dirty="0">
                <a:latin typeface="Franklin Gothic Book" panose="020B0503020102020204" pitchFamily="34" charset="0"/>
                <a:sym typeface="Franklin Gothic Book" panose="020B0503020102020204" pitchFamily="34" charset="0"/>
              </a:rPr>
              <a:t>请勿将金属零件，标准件落在电路板表面，会将控制板烧毁；</a:t>
            </a:r>
            <a:endParaRPr lang="en-US" altLang="zh-CN" b="1" dirty="0">
              <a:latin typeface="Franklin Gothic Book" panose="020B0503020102020204" pitchFamily="34" charset="0"/>
              <a:sym typeface="Franklin Gothic Book" panose="020B0503020102020204" pitchFamily="34" charset="0"/>
            </a:endParaRPr>
          </a:p>
          <a:p>
            <a:pPr>
              <a:spcBef>
                <a:spcPts val="800"/>
              </a:spcBef>
            </a:pPr>
            <a:r>
              <a:rPr lang="zh-CN" altLang="en-US" b="1" dirty="0">
                <a:latin typeface="Franklin Gothic Book" panose="020B0503020102020204" pitchFamily="34" charset="0"/>
                <a:sym typeface="Franklin Gothic Book" panose="020B0503020102020204" pitchFamily="34" charset="0"/>
              </a:rPr>
              <a:t>连接电路时计算好使用的电阻，以防烧毁电脑和电路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1100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40878B-F9FB-4F6B-9A7E-19524D1D3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/>
              <a:t>Project2 </a:t>
            </a:r>
            <a:r>
              <a:rPr lang="zh-CN" altLang="en-US"/>
              <a:t>开关操控小灯泡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F1941-2E91-4CF1-9D2C-5FA75F0533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326" y="1690688"/>
            <a:ext cx="9187083" cy="4615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3742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433BE9-2F6F-41B2-BCD3-69FA4FFEC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Project3 BLINK</a:t>
            </a:r>
            <a:endParaRPr lang="zh-CN" altLang="en-US" dirty="0"/>
          </a:p>
        </p:txBody>
      </p:sp>
      <p:pic>
        <p:nvPicPr>
          <p:cNvPr id="4" name="WeChat_20181117224927">
            <a:hlinkClick r:id="" action="ppaction://media"/>
            <a:extLst>
              <a:ext uri="{FF2B5EF4-FFF2-40B4-BE49-F238E27FC236}">
                <a16:creationId xmlns:a16="http://schemas.microsoft.com/office/drawing/2014/main" id="{439A611C-306F-40AC-B1FE-5EF707E36C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7425" y="1825625"/>
            <a:ext cx="7678738" cy="4351338"/>
          </a:xfrm>
        </p:spPr>
      </p:pic>
    </p:spTree>
    <p:extLst>
      <p:ext uri="{BB962C8B-B14F-4D97-AF65-F5344CB8AC3E}">
        <p14:creationId xmlns:p14="http://schemas.microsoft.com/office/powerpoint/2010/main" val="300230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312DBF-2362-44A1-B56F-53BD05EB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9FEA7B-FF74-4077-B2F4-DB7B9DA42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0A2F174-C886-48F3-935D-871C27149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70381" y="562165"/>
            <a:ext cx="8010115" cy="561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45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774F94-0636-4C97-B712-26CD83D56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Project4 </a:t>
            </a:r>
            <a:r>
              <a:rPr lang="zh-CN" altLang="en-US" dirty="0"/>
              <a:t>走马灯</a:t>
            </a:r>
          </a:p>
        </p:txBody>
      </p:sp>
      <p:pic>
        <p:nvPicPr>
          <p:cNvPr id="4" name="WeChat_20181117224939">
            <a:hlinkClick r:id="" action="ppaction://media"/>
            <a:extLst>
              <a:ext uri="{FF2B5EF4-FFF2-40B4-BE49-F238E27FC236}">
                <a16:creationId xmlns:a16="http://schemas.microsoft.com/office/drawing/2014/main" id="{6E6529AA-82F5-44D6-BAA6-8E451393554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7425" y="1825625"/>
            <a:ext cx="7678738" cy="4351338"/>
          </a:xfrm>
        </p:spPr>
      </p:pic>
    </p:spTree>
    <p:extLst>
      <p:ext uri="{BB962C8B-B14F-4D97-AF65-F5344CB8AC3E}">
        <p14:creationId xmlns:p14="http://schemas.microsoft.com/office/powerpoint/2010/main" val="293639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C270CC-818D-47E0-8CED-CCC47554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BFA912-4D9A-4627-A00F-B78844E5C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5" descr="流水灯.png">
            <a:extLst>
              <a:ext uri="{FF2B5EF4-FFF2-40B4-BE49-F238E27FC236}">
                <a16:creationId xmlns:a16="http://schemas.microsoft.com/office/drawing/2014/main" id="{D8271B3B-51C0-410F-B37B-7C406153C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633" y="645096"/>
            <a:ext cx="7058215" cy="527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61267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557A7A-862F-4E39-97D3-E4A4763A8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36DF65-F1E4-46C8-B0E6-CC7AB8E80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0A2820-1F2E-4470-B084-1BCBD68882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340" b="22666"/>
          <a:stretch/>
        </p:blipFill>
        <p:spPr>
          <a:xfrm>
            <a:off x="0" y="0"/>
            <a:ext cx="12192000" cy="691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80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CAD599-541E-4657-9542-C5B16A9CB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Project5 </a:t>
            </a:r>
            <a:r>
              <a:rPr lang="zh-CN" altLang="en-US" dirty="0"/>
              <a:t>数码管</a:t>
            </a:r>
          </a:p>
        </p:txBody>
      </p:sp>
      <p:pic>
        <p:nvPicPr>
          <p:cNvPr id="2050" name="Picture 2" descr="https://timgsa.baidu.com/timg?image&amp;quality=80&amp;size=b9999_10000&amp;sec=1542477319307&amp;di=9618c636c33b4a8391dc6083744842c6&amp;imgtype=0&amp;src=http%3A%2F%2Fwww.cnjianguo.com%2F315-771-thickbox%2Fone-digital-tube-series-2.jpg">
            <a:extLst>
              <a:ext uri="{FF2B5EF4-FFF2-40B4-BE49-F238E27FC236}">
                <a16:creationId xmlns:a16="http://schemas.microsoft.com/office/drawing/2014/main" id="{80238C36-C953-499A-A66A-6914D5559E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DDDDDD"/>
              </a:clrFrom>
              <a:clrTo>
                <a:srgbClr val="DDDDD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"/>
          <a:stretch/>
        </p:blipFill>
        <p:spPr bwMode="auto">
          <a:xfrm>
            <a:off x="-3086559" y="-150502"/>
            <a:ext cx="9765973" cy="7159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timgsa.baidu.com/timg?image&amp;quality=80&amp;size=b9999_10000&amp;sec=1542477444101&amp;di=c21a21820b65b9ba4a966a59801d6bc6&amp;imgtype=0&amp;src=http%3A%2F%2Fgss0.baidu.com%2F-fo3dSag_xI4khGko9WTAnF6hhy%2Fzhidao%2Fpic%2Fitem%2F1ad5ad6eddc451da076d6beab6fd5266d0163213.jpg">
            <a:extLst>
              <a:ext uri="{FF2B5EF4-FFF2-40B4-BE49-F238E27FC236}">
                <a16:creationId xmlns:a16="http://schemas.microsoft.com/office/drawing/2014/main" id="{738ECE6A-3AF6-4B36-937F-F0ED8387C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236" y="1969858"/>
            <a:ext cx="2692178" cy="3753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ss0.bdstatic.com/70cFuHSh_Q1YnxGkpoWK1HF6hhy/it/u=546717861,1470511819&amp;fm=26&amp;gp=0.jpg">
            <a:extLst>
              <a:ext uri="{FF2B5EF4-FFF2-40B4-BE49-F238E27FC236}">
                <a16:creationId xmlns:a16="http://schemas.microsoft.com/office/drawing/2014/main" id="{1B435CD4-6E56-4D53-BECE-C30937436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0031" y="1891515"/>
            <a:ext cx="4762500" cy="288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710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片包含 室内, 餐桌, 就坐&#10;&#10;自动生成的说明">
            <a:extLst>
              <a:ext uri="{FF2B5EF4-FFF2-40B4-BE49-F238E27FC236}">
                <a16:creationId xmlns:a16="http://schemas.microsoft.com/office/drawing/2014/main" id="{6226CD6C-E0F8-4CA4-BBD0-A8BA31686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9188" y="1121674"/>
            <a:ext cx="5801784" cy="4351338"/>
          </a:xfrm>
        </p:spPr>
      </p:pic>
      <p:pic>
        <p:nvPicPr>
          <p:cNvPr id="6" name="WeChat_20181117225011">
            <a:hlinkClick r:id="" action="ppaction://media"/>
            <a:extLst>
              <a:ext uri="{FF2B5EF4-FFF2-40B4-BE49-F238E27FC236}">
                <a16:creationId xmlns:a16="http://schemas.microsoft.com/office/drawing/2014/main" id="{3ADD6889-C4B3-4398-8E5F-262F51A67B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5913120" y="1686349"/>
            <a:ext cx="60960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56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8E0CA6-8A0F-4876-B0D3-88470E8E0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D90881-A0B5-4482-A16D-B719AD4C0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266" name="Picture 2" descr="https://timgsa.baidu.com/timg?image&amp;quality=80&amp;size=b9999_10000&amp;sec=1542477747694&amp;di=72bc7e4df8747c3cc26f5bf633ba0607&amp;imgtype=0&amp;src=http%3A%2F%2Fimgsa.baidu.com%2Fexp%2Fpic%2Fitem%2Fd56b3634349b033b946aaf2e17ce36d3d439bd21.jpg">
            <a:extLst>
              <a:ext uri="{FF2B5EF4-FFF2-40B4-BE49-F238E27FC236}">
                <a16:creationId xmlns:a16="http://schemas.microsoft.com/office/drawing/2014/main" id="{8FD2CB87-70F1-4555-82F7-4C0198417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271" y="365125"/>
            <a:ext cx="7184969" cy="5884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98820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3AEC69-BECC-4188-9CFB-C22F7CC7E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4F6A41-745C-4218-94E7-45F89CF9D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00E910-C3E3-4ADB-B636-3128F0BED0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27852"/>
          <a:stretch/>
        </p:blipFill>
        <p:spPr>
          <a:xfrm>
            <a:off x="-1" y="-28280"/>
            <a:ext cx="8484123" cy="68862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D8D29E1-9F7C-4052-8AA9-7AB07ECA5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50000" b="24946"/>
          <a:stretch/>
        </p:blipFill>
        <p:spPr>
          <a:xfrm>
            <a:off x="4059810" y="-56560"/>
            <a:ext cx="8189177" cy="691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976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ss2.bdstatic.com/70cFvnSh_Q1YnxGkpoWK1HF6hhy/it/u=4123810439,1088741551&amp;fm=26&amp;gp=0.jpg">
            <a:extLst>
              <a:ext uri="{FF2B5EF4-FFF2-40B4-BE49-F238E27FC236}">
                <a16:creationId xmlns:a16="http://schemas.microsoft.com/office/drawing/2014/main" id="{65C0318A-1BA3-48AE-A0A4-3E8C1B1E675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6" descr="https://timgsa.baidu.com/timg?image&amp;quality=80&amp;size=b9999_10000&amp;sec=1542469405687&amp;di=9a12c1b02eeebb480b207039bd96397a&amp;imgtype=0&amp;src=http%3A%2F%2Fp3.pstatp.com%2Flarge%2F4ad90000c8d984b62328">
            <a:extLst>
              <a:ext uri="{FF2B5EF4-FFF2-40B4-BE49-F238E27FC236}">
                <a16:creationId xmlns:a16="http://schemas.microsoft.com/office/drawing/2014/main" id="{412A4CE0-4524-4B97-8C25-869A28837C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AutoShape 8" descr="https://timgsa.baidu.com/timg?image&amp;quality=80&amp;size=b9999_10000&amp;sec=1542469405687&amp;di=9a12c1b02eeebb480b207039bd96397a&amp;imgtype=0&amp;src=http%3A%2F%2Fp3.pstatp.com%2Flarge%2F4ad90000c8d984b62328">
            <a:extLst>
              <a:ext uri="{FF2B5EF4-FFF2-40B4-BE49-F238E27FC236}">
                <a16:creationId xmlns:a16="http://schemas.microsoft.com/office/drawing/2014/main" id="{81EF3D98-DFCA-41E8-95D7-4DCFCCB0EB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AutoShape 10" descr="https://timgsa.baidu.com/timg?image&amp;quality=80&amp;size=b9999_10000&amp;sec=1542469405687&amp;di=9a12c1b02eeebb480b207039bd96397a&amp;imgtype=0&amp;src=http%3A%2F%2Fp3.pstatp.com%2Flarge%2F4ad90000c8d984b62328">
            <a:extLst>
              <a:ext uri="{FF2B5EF4-FFF2-40B4-BE49-F238E27FC236}">
                <a16:creationId xmlns:a16="http://schemas.microsoft.com/office/drawing/2014/main" id="{CD761D53-FC4D-451B-8104-5461B767A1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36" name="Picture 12" descr="https://timgsa.baidu.com/timg?image&amp;quality=80&amp;size=b9999_10000&amp;sec=1542469476939&amp;di=e170e9d80d8aa051a717ad0c695fbc8c&amp;imgtype=0&amp;src=http%3A%2F%2Fimgsrc.baidu.com%2Fimage%2Fc0%253Dshijue1%252C0%252C0%252C294%252C40%2Fsign%3D5d968640104c510fbac9ea5908304f58%2Fd8f9d72a6059252d0ef8458c3e9b033b5ab5b94f.jpg">
            <a:extLst>
              <a:ext uri="{FF2B5EF4-FFF2-40B4-BE49-F238E27FC236}">
                <a16:creationId xmlns:a16="http://schemas.microsoft.com/office/drawing/2014/main" id="{31F1E8D5-C406-4B68-AD45-F6F516AC41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2"/>
          <a:stretch/>
        </p:blipFill>
        <p:spPr bwMode="auto">
          <a:xfrm>
            <a:off x="1738329" y="0"/>
            <a:ext cx="87153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169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5F0A9-C126-4960-8F9C-F24ED4841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DFE5E7-644B-4DFB-9F8E-C7308A700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2290" name="Picture 2" descr="https://timgsa.baidu.com/timg?image&amp;quality=80&amp;size=b9999_10000&amp;sec=1542479253511&amp;di=1f8ffbbdc2e91b02263d447cf8fc5698&amp;imgtype=0&amp;src=http%3A%2F%2Fwww.1024sj.com%2Fuploadimg%2Fqitaxianshiqijian%2FaF0xvawK8A_1342210603.jpg">
            <a:extLst>
              <a:ext uri="{FF2B5EF4-FFF2-40B4-BE49-F238E27FC236}">
                <a16:creationId xmlns:a16="http://schemas.microsoft.com/office/drawing/2014/main" id="{E9E6821B-8849-48D8-9745-F79C7CE1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056" y="516830"/>
            <a:ext cx="7136543" cy="5824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1311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E83AD6-DFF6-4E72-9696-886C74954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Project6 </a:t>
            </a:r>
            <a:r>
              <a:rPr lang="zh-CN" altLang="en-US" dirty="0"/>
              <a:t>简单输入</a:t>
            </a:r>
          </a:p>
        </p:txBody>
      </p:sp>
      <p:pic>
        <p:nvPicPr>
          <p:cNvPr id="7" name="图片 6" descr="图片包含 文字&#10;&#10;自动生成的说明">
            <a:extLst>
              <a:ext uri="{FF2B5EF4-FFF2-40B4-BE49-F238E27FC236}">
                <a16:creationId xmlns:a16="http://schemas.microsoft.com/office/drawing/2014/main" id="{3AC3316B-774A-4ED4-B6F7-7E03380A5A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21481" r="12666" b="12148"/>
          <a:stretch/>
        </p:blipFill>
        <p:spPr>
          <a:xfrm rot="5400000">
            <a:off x="1351279" y="2219167"/>
            <a:ext cx="4780494" cy="3534094"/>
          </a:xfrm>
          <a:prstGeom prst="rect">
            <a:avLst/>
          </a:prstGeom>
        </p:spPr>
      </p:pic>
      <p:pic>
        <p:nvPicPr>
          <p:cNvPr id="5" name="内容占位符 4" descr="图片包含 文字&#10;&#10;自动生成的说明">
            <a:extLst>
              <a:ext uri="{FF2B5EF4-FFF2-40B4-BE49-F238E27FC236}">
                <a16:creationId xmlns:a16="http://schemas.microsoft.com/office/drawing/2014/main" id="{66E71834-D865-4CF4-A377-45A5AE0AC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03" b="17504"/>
          <a:stretch/>
        </p:blipFill>
        <p:spPr>
          <a:xfrm rot="5400000">
            <a:off x="1323499" y="2191385"/>
            <a:ext cx="4780492" cy="3589655"/>
          </a:xfrm>
        </p:spPr>
      </p:pic>
      <p:pic>
        <p:nvPicPr>
          <p:cNvPr id="9" name="图片 8" descr="图片包含 文字, 白板&#10;&#10;自动生成的说明">
            <a:extLst>
              <a:ext uri="{FF2B5EF4-FFF2-40B4-BE49-F238E27FC236}">
                <a16:creationId xmlns:a16="http://schemas.microsoft.com/office/drawing/2014/main" id="{B4BFA591-3DA2-47FD-B2A8-8B9805E99B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3481" r="19667" b="16812"/>
          <a:stretch/>
        </p:blipFill>
        <p:spPr>
          <a:xfrm rot="5400000">
            <a:off x="6364800" y="2238885"/>
            <a:ext cx="4694764" cy="340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2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DFDEC-733E-4DC0-A0A4-3A5AD0D29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9EA444-74BD-447F-8762-90852A625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12">
            <a:extLst>
              <a:ext uri="{FF2B5EF4-FFF2-40B4-BE49-F238E27FC236}">
                <a16:creationId xmlns:a16="http://schemas.microsoft.com/office/drawing/2014/main" id="{2AF51E53-9517-4D02-BBA5-06D01EA9D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2759" y="0"/>
            <a:ext cx="4717437" cy="6957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894F7B5-0E4A-49E7-B2D8-C1010F00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637" y="373970"/>
            <a:ext cx="6320417" cy="620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4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FC78CC2-7191-4181-A551-FD8F9E48B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67" y="645683"/>
            <a:ext cx="5566633" cy="5566633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488641F-D984-43D1-B063-6CCF19677EF1}"/>
              </a:ext>
            </a:extLst>
          </p:cNvPr>
          <p:cNvSpPr txBox="1"/>
          <p:nvPr/>
        </p:nvSpPr>
        <p:spPr>
          <a:xfrm>
            <a:off x="6890994" y="1941922"/>
            <a:ext cx="3412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3083423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96849C-5D8D-4D67-9BB9-6B406066C8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IOT(Internet of Thing)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1AAC12-3C81-4C3B-BED1-DAB073717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传感器</a:t>
            </a:r>
          </a:p>
        </p:txBody>
      </p:sp>
    </p:spTree>
    <p:extLst>
      <p:ext uri="{BB962C8B-B14F-4D97-AF65-F5344CB8AC3E}">
        <p14:creationId xmlns:p14="http://schemas.microsoft.com/office/powerpoint/2010/main" val="53264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61F525-A2BA-4D38-8259-2D12A74D4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F92BB-3749-45A8-9F67-8FA61A7BD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8BC97A-24DD-4F6B-88BC-6FB9553FC9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01" r="17818" b="27259"/>
          <a:stretch/>
        </p:blipFill>
        <p:spPr>
          <a:xfrm>
            <a:off x="0" y="0"/>
            <a:ext cx="10908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169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B34516-E253-4C29-9121-C2F777F9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2E6366-1503-4A65-9F7C-11644195E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080383B-8F7E-4245-8AB5-68F92C322C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69" t="11790" r="16315" b="28702"/>
          <a:stretch/>
        </p:blipFill>
        <p:spPr>
          <a:xfrm>
            <a:off x="0" y="0"/>
            <a:ext cx="12218044" cy="590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50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20E7EF-F5FF-483C-811B-953FDB83E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4DA369-CA7C-4CFB-A5A7-A3641F3C2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266EE45-7299-4987-9404-1F2C44940D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31" b="9931"/>
          <a:stretch/>
        </p:blipFill>
        <p:spPr>
          <a:xfrm>
            <a:off x="0" y="171990"/>
            <a:ext cx="12192000" cy="549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114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4FFA8A2-7533-45EB-A631-508A11BA6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42" r="19079"/>
          <a:stretch/>
        </p:blipFill>
        <p:spPr>
          <a:xfrm>
            <a:off x="1780672" y="0"/>
            <a:ext cx="80563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868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C8CB12-8671-487A-9B19-1DE2F0D04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522988-D4E2-425D-A80D-09631A9E6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EB1058-796A-43E5-A431-0CA2E8A954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279400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03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109</Words>
  <Application>Microsoft Office PowerPoint</Application>
  <PresentationFormat>宽屏</PresentationFormat>
  <Paragraphs>24</Paragraphs>
  <Slides>33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4" baseType="lpstr">
      <vt:lpstr>等线</vt:lpstr>
      <vt:lpstr>等线 Light</vt:lpstr>
      <vt:lpstr>Helvetica Neue</vt:lpstr>
      <vt:lpstr>宋体</vt:lpstr>
      <vt:lpstr>微软雅黑 Light</vt:lpstr>
      <vt:lpstr>Arial</vt:lpstr>
      <vt:lpstr>Calibri</vt:lpstr>
      <vt:lpstr>Calibri Light</vt:lpstr>
      <vt:lpstr>Franklin Gothic Book</vt:lpstr>
      <vt:lpstr>Times New Roman</vt:lpstr>
      <vt:lpstr>Office Theme</vt:lpstr>
      <vt:lpstr>Arduino入门</vt:lpstr>
      <vt:lpstr>安全注意事项</vt:lpstr>
      <vt:lpstr>PowerPoint 演示文稿</vt:lpstr>
      <vt:lpstr>IOT(Internet of Thing)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Project1 点亮小灯泡</vt:lpstr>
      <vt:lpstr>PowerPoint 演示文稿</vt:lpstr>
      <vt:lpstr>Project2 开关操控小灯泡</vt:lpstr>
      <vt:lpstr>Project3 BLINK</vt:lpstr>
      <vt:lpstr>PowerPoint 演示文稿</vt:lpstr>
      <vt:lpstr>Project4 走马灯</vt:lpstr>
      <vt:lpstr>PowerPoint 演示文稿</vt:lpstr>
      <vt:lpstr>PowerPoint 演示文稿</vt:lpstr>
      <vt:lpstr>Project5 数码管</vt:lpstr>
      <vt:lpstr>PowerPoint 演示文稿</vt:lpstr>
      <vt:lpstr>PowerPoint 演示文稿</vt:lpstr>
      <vt:lpstr>PowerPoint 演示文稿</vt:lpstr>
      <vt:lpstr>PowerPoint 演示文稿</vt:lpstr>
      <vt:lpstr>Project6 简单输入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Arduino入门</dc:title>
  <dc:creator>LI RUNMING</dc:creator>
  <cp:lastModifiedBy>LI RUNMING</cp:lastModifiedBy>
  <cp:revision>10</cp:revision>
  <dcterms:created xsi:type="dcterms:W3CDTF">2018-11-17T13:31:48Z</dcterms:created>
  <dcterms:modified xsi:type="dcterms:W3CDTF">2018-11-25T11:15:21Z</dcterms:modified>
</cp:coreProperties>
</file>